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9" r:id="rId2"/>
    <p:sldId id="256" r:id="rId3"/>
    <p:sldId id="263" r:id="rId4"/>
    <p:sldId id="264" r:id="rId5"/>
    <p:sldId id="265" r:id="rId6"/>
    <p:sldId id="266" r:id="rId7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10" d="100"/>
          <a:sy n="110" d="100"/>
        </p:scale>
        <p:origin x="-322" y="-9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1F0F5-31A0-4881-930A-83D2428FB6A1}" type="datetimeFigureOut">
              <a:rPr lang="cs-CZ" smtClean="0"/>
              <a:t>31.05.2018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23968-FA82-4B22-ABC7-151E6EAAFC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177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EF66C5-DCBF-4B34-AA4D-1EE58A4655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990975-0151-4B31-8953-2AF251BCD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B74F171-1FB5-4ACA-AA38-AE45A11C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C24AA-F32E-4D24-A610-7EA66E48F058}" type="datetime1">
              <a:rPr lang="cs-CZ" smtClean="0"/>
              <a:t>31.05.2018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F470486-3B65-4269-ABDF-EF65B40B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C3B9B1-6DB9-4E75-8A9E-5D508061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6043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AABE1F-D651-40E5-9CFF-E567834FC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5DE764D-37AD-4F25-B6BB-CEC3030DB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385A2A-A48C-46F4-BA63-751019B2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4E60-ECEA-4A51-B971-8B707CE2FBDA}" type="datetime1">
              <a:rPr lang="cs-CZ" smtClean="0"/>
              <a:t>31.05.2018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8AB57CC-545C-4635-A33E-D08C6089F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3AE551-EA37-4236-8624-A6A80941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633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35B6404-D31C-4DD2-9940-539881DF55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A65AC7B-2877-40F7-9380-CBAE8D45FA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E6306C1-BD7D-4B32-A6EB-430BE7B78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7817C-3836-4E25-A40F-78E4CCBCF853}" type="datetime1">
              <a:rPr lang="cs-CZ" smtClean="0"/>
              <a:t>31.05.2018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E219B85-3AF7-4BB0-821B-57BCF2D08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2A33D0-3D0F-4205-AA7C-D9B4AFACB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89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82CE6C-D301-4D63-9754-C000C07C5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3A5FFC8-1CC3-4873-99D4-4E6B66AD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9BEAD11-0AD9-4FEB-9781-5809CB46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95C74-9053-43B8-8728-B876661BCD54}" type="datetime1">
              <a:rPr lang="cs-CZ" smtClean="0"/>
              <a:t>31.05.2018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280F7A8-E21F-45BC-9ACE-BF84ED813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01C44FF-8C81-4E21-963E-C5EF1D7A6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959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AAC940-2A66-4182-99CA-CE473A09B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C257E68-1877-4903-A993-C6C953445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1E6B39-9C88-426A-88A3-7F480168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EFE8A-AD04-4FD0-BE9B-CAC0303FEECF}" type="datetime1">
              <a:rPr lang="cs-CZ" smtClean="0"/>
              <a:t>31.05.2018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311422D-1249-417E-BCA4-C5E67CDE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1B83534-1917-46B8-ADB0-9CABF7934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3866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B243869-ED06-4AB4-A298-40BA69A6B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BC558D-0F3F-45DD-B77F-B6C86B088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4F67D5C-469E-4BED-9C07-D2F8D7C323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4096E90-E547-4CFA-8C8D-040FF4E7F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89FBE-B68A-4CF4-B9CC-493E03DFD549}" type="datetime1">
              <a:rPr lang="cs-CZ" smtClean="0"/>
              <a:t>31.05.2018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08FF4EE-D50F-4DB2-953B-C704A3B76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172325C-D2E4-465A-BB3D-EFEE9E80A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789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369730-19DC-43E5-AD21-81BDB2091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5C2BF132-61E6-46E7-A058-DB7BBA8A6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3AC277D-CC42-4DBA-9410-319E381E5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5361C059-687F-4027-85CA-9501C36C7D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FF7F135-31FC-4888-819C-949E201360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41E5DDF-BC06-4BD3-98E1-FF4FE7AD0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0251E-DA09-4DA5-A01D-46DF3C73832E}" type="datetime1">
              <a:rPr lang="cs-CZ" smtClean="0"/>
              <a:t>31.05.2018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45E2F94-5FDB-47BC-83B8-AAC29910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AAFB2B6-9453-40E4-A233-049F13F96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718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04EFC-1C40-4D24-ACFE-5A95F7385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A7F20CA5-CB75-4A43-B3EF-27B8B5FC4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6545-A653-45DE-8B8C-968AB2121056}" type="datetime1">
              <a:rPr lang="cs-CZ" smtClean="0"/>
              <a:t>31.05.2018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1C77B1B2-B83A-4AB3-842E-17CA2FDCC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5C65241-9BF6-4A30-91FF-E52DA8EB8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68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9E7ADCF9-3EF1-4AAB-9F48-2EE849D22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184C-95BF-4762-A03C-B19EC71E166B}" type="datetime1">
              <a:rPr lang="cs-CZ" smtClean="0"/>
              <a:t>31.05.2018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4DC811-B1AD-4212-A8C4-E41117BFE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E13A8EF-D15F-40AE-A81B-3D8ED5B54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764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123D6E-C8A7-41B7-BC9E-D2C8E1F2D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36E5501-E1DF-49EB-94E1-7923E20A8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5EC126-D159-4438-A0FB-E4A6F87F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6E488BE-D891-4572-90E7-DB999F97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109B5-1274-4751-8F1D-8041FC5C790C}" type="datetime1">
              <a:rPr lang="cs-CZ" smtClean="0"/>
              <a:t>31.05.2018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0B00E1-E4DA-4BE2-96ED-F27447331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286FDE0-3E76-4E80-91F5-1290236CB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378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918CBD-46C8-4A8B-BDE1-E0D46C142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E2DF2E9-9A23-41B5-B95D-AEFE482C6A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F396C9C2-748D-413C-88C4-5E51044D68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92E875E-9AC6-4DB4-B1B3-39F007C9D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E6D6C-6F58-4A3A-8BBD-4E6AE89F4657}" type="datetime1">
              <a:rPr lang="cs-CZ" smtClean="0"/>
              <a:t>31.05.2018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2CFA19CF-229A-44BE-A950-CF548A6E4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36A6691-217C-47C1-B07C-DA7CA7280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5887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1BD9D03-C444-41C4-BD90-B877B9FAA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DE71C1C-093F-4F25-B4ED-031E9A33A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D2E23B2-4C71-4343-A51D-A88544B0BD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64879-278F-4AAA-BD13-673FD32C3336}" type="datetime1">
              <a:rPr lang="cs-CZ" smtClean="0"/>
              <a:t>31.05.2018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5627DB-4C2F-4113-9CCF-18677E9618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B83DD0-16F3-4D16-8FA6-D4D06D10A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ECA8D-9499-4196-ADFA-90DA48641FC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140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hyperlink" Target="https://www.kurzy.cz/komodity/ropa-brent-graf-vyvoje-ceny/" TargetMode="External"/><Relationship Id="rId7" Type="http://schemas.openxmlformats.org/officeDocument/2006/relationships/hyperlink" Target="https://www.kurzy.cz/zpravy/456253-jak-draha-musi-byt-ropa-aby-zasahla-svetovou-ekonomik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kurzy.cz/makroekonomika/" TargetMode="External"/><Relationship Id="rId5" Type="http://schemas.openxmlformats.org/officeDocument/2006/relationships/hyperlink" Target="https://zlato.kurzy.cz/" TargetMode="External"/><Relationship Id="rId4" Type="http://schemas.openxmlformats.org/officeDocument/2006/relationships/hyperlink" Target="https://www.kurzy.cz/kurzy-men/nejlepsi-kurzy/USD-americky-dolar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uk.reuters.com/article/us-eu-carbon-survey/analysts-raise-eu-carbon-price-forecasts-on-emissions-rise-uk-brevity-clarity-idUKKBN1HI1LR" TargetMode="External"/><Relationship Id="rId3" Type="http://schemas.openxmlformats.org/officeDocument/2006/relationships/hyperlink" Target="https://www.kurzy.cz/komodity/ropa-brent-graf-vyvoje-ceny/" TargetMode="External"/><Relationship Id="rId7" Type="http://schemas.openxmlformats.org/officeDocument/2006/relationships/hyperlink" Target="http://oenergetice.cz/typy-elektraren/precerpavaci-vodni-elektrarna-princip-usporadani-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kurzy.cz/tema/evropa/" TargetMode="External"/><Relationship Id="rId11" Type="http://schemas.openxmlformats.org/officeDocument/2006/relationships/hyperlink" Target="http://oenergetice.cz/evropska-unie/eu-ets-evropsky-system-obchodovani-s-emisemi/" TargetMode="External"/><Relationship Id="rId5" Type="http://schemas.openxmlformats.org/officeDocument/2006/relationships/hyperlink" Target="https://www.kurzy.cz/kurzy-men/nejlepsi-kurzy/USD-americky-dolar/" TargetMode="External"/><Relationship Id="rId10" Type="http://schemas.openxmlformats.org/officeDocument/2006/relationships/hyperlink" Target="https://utilityweek.co.uk/uk-aims-stay-eus-emissions-trading-system-least-2020/" TargetMode="External"/><Relationship Id="rId4" Type="http://schemas.openxmlformats.org/officeDocument/2006/relationships/hyperlink" Target="https://www.kurzy.cz/komodity/ropa-wti-crude-oil-graf-vyvoje-ceny/" TargetMode="External"/><Relationship Id="rId9" Type="http://schemas.openxmlformats.org/officeDocument/2006/relationships/hyperlink" Target="http://oenergetice.cz/elektrina/obchodovani-s-povolenkami-a-market-stability-reserv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urzy.cz/energie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7302F54-2B91-4133-9406-7BBAC6A164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8111" y="576096"/>
            <a:ext cx="3948332" cy="12811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1D53852-0E59-4346-9911-1C7222EB4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13" y="471588"/>
            <a:ext cx="3253045" cy="164176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E2256D78-8665-4C5F-8AC5-8C7DC7604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6158" y="471588"/>
            <a:ext cx="3499658" cy="1641764"/>
          </a:xfrm>
          <a:prstGeom prst="rect">
            <a:avLst/>
          </a:prstGeom>
        </p:spPr>
      </p:pic>
      <p:sp>
        <p:nvSpPr>
          <p:cNvPr id="8" name="Zástupný symbol pro text 4">
            <a:extLst>
              <a:ext uri="{FF2B5EF4-FFF2-40B4-BE49-F238E27FC236}">
                <a16:creationId xmlns:a16="http://schemas.microsoft.com/office/drawing/2014/main" id="{F47F4AC0-71D4-4397-B603-F12F05CDF150}"/>
              </a:ext>
            </a:extLst>
          </p:cNvPr>
          <p:cNvSpPr txBox="1">
            <a:spLocks/>
          </p:cNvSpPr>
          <p:nvPr/>
        </p:nvSpPr>
        <p:spPr>
          <a:xfrm>
            <a:off x="2517531" y="3429000"/>
            <a:ext cx="7156938" cy="116220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4000" b="1" dirty="0">
                <a:solidFill>
                  <a:srgbClr val="00B0F0"/>
                </a:solidFill>
              </a:rPr>
              <a:t>OBCHODNÍ NEWSLETTER</a:t>
            </a:r>
          </a:p>
          <a:p>
            <a:pPr marL="0" indent="0" algn="ctr">
              <a:buNone/>
            </a:pPr>
            <a:r>
              <a:rPr lang="cs-CZ" sz="4000" b="1" dirty="0">
                <a:solidFill>
                  <a:srgbClr val="00B0F0"/>
                </a:solidFill>
              </a:rPr>
              <a:t>obchodní týden č.22</a:t>
            </a:r>
          </a:p>
        </p:txBody>
      </p:sp>
    </p:spTree>
    <p:extLst>
      <p:ext uri="{BB962C8B-B14F-4D97-AF65-F5344CB8AC3E}">
        <p14:creationId xmlns:p14="http://schemas.microsoft.com/office/powerpoint/2010/main" val="7664192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F1DFFAE-C277-461E-A52B-D6ED3040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7879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6DFAF32-6C6B-4B9C-92A3-DFC59A56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821690"/>
          </a:xfrm>
          <a:prstGeom prst="rect">
            <a:avLst/>
          </a:prstGeom>
        </p:spPr>
      </p:pic>
      <p:sp>
        <p:nvSpPr>
          <p:cNvPr id="9" name="Zástupný symbol pro zápatí 6">
            <a:extLst>
              <a:ext uri="{FF2B5EF4-FFF2-40B4-BE49-F238E27FC236}">
                <a16:creationId xmlns:a16="http://schemas.microsoft.com/office/drawing/2014/main" id="{CD80BEEB-76B2-4EEA-93F8-C087145852F4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600" b="1">
                <a:solidFill>
                  <a:schemeClr val="bg1"/>
                </a:solidFill>
              </a:rPr>
              <a:t>www.inegt.cz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4FC719A5-7DE8-4A6E-B09F-86099152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11"/>
            <a:ext cx="10449098" cy="59208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cs-CZ" sz="1800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               Vývoj cen elektřiny				         Vývoj cen Emisních povolenek CO</a:t>
            </a:r>
            <a:r>
              <a:rPr lang="cs-CZ" sz="800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2</a:t>
            </a:r>
            <a:r>
              <a:rPr lang="cs-CZ" sz="1800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,ROPY, UHLÍ</a:t>
            </a:r>
          </a:p>
        </p:txBody>
      </p:sp>
      <p:pic>
        <p:nvPicPr>
          <p:cNvPr id="19" name="Obrázek 18">
            <a:extLst>
              <a:ext uri="{FF2B5EF4-FFF2-40B4-BE49-F238E27FC236}">
                <a16:creationId xmlns:a16="http://schemas.microsoft.com/office/drawing/2014/main" id="{D22CD57C-DEF3-42CA-9E6D-CCFCF42EA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14692"/>
            <a:ext cx="5867632" cy="381986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F9E22971-963C-4C79-AAA4-E32EAC99E7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0496" y="2114691"/>
            <a:ext cx="5860292" cy="381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0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F1DFFAE-C277-461E-A52B-D6ED3040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7879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6DFAF32-6C6B-4B9C-92A3-DFC59A56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821690"/>
          </a:xfrm>
          <a:prstGeom prst="rect">
            <a:avLst/>
          </a:prstGeom>
        </p:spPr>
      </p:pic>
      <p:sp>
        <p:nvSpPr>
          <p:cNvPr id="9" name="Zástupný symbol pro zápatí 6">
            <a:extLst>
              <a:ext uri="{FF2B5EF4-FFF2-40B4-BE49-F238E27FC236}">
                <a16:creationId xmlns:a16="http://schemas.microsoft.com/office/drawing/2014/main" id="{CD80BEEB-76B2-4EEA-93F8-C087145852F4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600" b="1">
                <a:solidFill>
                  <a:schemeClr val="bg1"/>
                </a:solidFill>
              </a:rPr>
              <a:t>www.inegt.cz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4FC719A5-7DE8-4A6E-B09F-86099152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11"/>
            <a:ext cx="10449098" cy="59208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cs-CZ" sz="1800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Vývoj cen zemního plynu				      Vývoj kurzu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8CE5D6-6DFD-452A-A5C6-B0FF16EC0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55" y="1960417"/>
            <a:ext cx="5564594" cy="3612198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3F8822D-11B7-4CF8-B0E9-5489E414D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2749" y="1960417"/>
            <a:ext cx="5904191" cy="386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41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F1DFFAE-C277-461E-A52B-D6ED3040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7879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6DFAF32-6C6B-4B9C-92A3-DFC59A56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821690"/>
          </a:xfrm>
          <a:prstGeom prst="rect">
            <a:avLst/>
          </a:prstGeom>
        </p:spPr>
      </p:pic>
      <p:sp>
        <p:nvSpPr>
          <p:cNvPr id="9" name="Zástupný symbol pro zápatí 6">
            <a:extLst>
              <a:ext uri="{FF2B5EF4-FFF2-40B4-BE49-F238E27FC236}">
                <a16:creationId xmlns:a16="http://schemas.microsoft.com/office/drawing/2014/main" id="{CD80BEEB-76B2-4EEA-93F8-C087145852F4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600" b="1">
                <a:solidFill>
                  <a:schemeClr val="bg1"/>
                </a:solidFill>
              </a:rPr>
              <a:t>www.inegt.cz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4FC719A5-7DE8-4A6E-B09F-86099152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11"/>
            <a:ext cx="10449098" cy="59208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cs-CZ" sz="1800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Aktuální informace k vývoji sledovaných komodit a kurzu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740406B-A799-45B8-819F-EF034CDE91B5}"/>
              </a:ext>
            </a:extLst>
          </p:cNvPr>
          <p:cNvSpPr/>
          <p:nvPr/>
        </p:nvSpPr>
        <p:spPr>
          <a:xfrm>
            <a:off x="851516" y="1907906"/>
            <a:ext cx="10683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Jak drahá musí být ropa, aby zasáhla světovou ekonomiku?</a:t>
            </a:r>
          </a:p>
          <a:p>
            <a:pPr algn="just"/>
            <a:r>
              <a:rPr lang="cs-CZ" sz="1000" dirty="0">
                <a:hlinkClick r:id="rId3" tooltip="Ropa - graf vývoje ceny"/>
              </a:rPr>
              <a:t>Ropa</a:t>
            </a:r>
            <a:r>
              <a:rPr lang="cs-CZ" sz="1000" dirty="0"/>
              <a:t> za 100 </a:t>
            </a:r>
            <a:r>
              <a:rPr lang="cs-CZ" sz="1000" dirty="0">
                <a:hlinkClick r:id="rId4" tooltip="Aktuální kurzy dolaru, grafy, vývoj a tendence"/>
              </a:rPr>
              <a:t>USD</a:t>
            </a:r>
            <a:r>
              <a:rPr lang="cs-CZ" sz="1000" dirty="0"/>
              <a:t> může dnes, kdy černé </a:t>
            </a:r>
            <a:r>
              <a:rPr lang="cs-CZ" sz="1000" dirty="0">
                <a:hlinkClick r:id="rId5" tooltip="Investiční zlato"/>
              </a:rPr>
              <a:t>zlato</a:t>
            </a:r>
            <a:r>
              <a:rPr lang="cs-CZ" sz="1000" dirty="0"/>
              <a:t> klesá, vypadat jako vzdálená fikce. Ceny ale od minulého roku přičinlivě rostou a posun směrem k 100 dolarům může být podle některých názorů otázkou času. Tři číslice na cenovce by ale takový dopad na světovou ekonomiku jako v roce 2011 mít nemusely, odhadují analytici </a:t>
            </a:r>
            <a:r>
              <a:rPr lang="cs-CZ" sz="1000" dirty="0" err="1"/>
              <a:t>Bloombergu</a:t>
            </a:r>
            <a:r>
              <a:rPr lang="cs-CZ" sz="1000" dirty="0"/>
              <a:t>. </a:t>
            </a:r>
          </a:p>
          <a:p>
            <a:pPr algn="just"/>
            <a:r>
              <a:rPr lang="cs-CZ" sz="1000" dirty="0"/>
              <a:t>Důvodem jsou podle nich změny, jakými od té doby prošla </a:t>
            </a:r>
            <a:r>
              <a:rPr lang="cs-CZ" sz="1000" dirty="0">
                <a:hlinkClick r:id="rId6" tooltip="Makroekonomika"/>
              </a:rPr>
              <a:t>ekonomika</a:t>
            </a:r>
            <a:r>
              <a:rPr lang="cs-CZ" sz="1000" dirty="0"/>
              <a:t> USA. Z ní by si </a:t>
            </a:r>
            <a:r>
              <a:rPr lang="cs-CZ" sz="1000" dirty="0">
                <a:hlinkClick r:id="rId3" tooltip="Ropa - graf vývoje ceny"/>
              </a:rPr>
              <a:t>ropa</a:t>
            </a:r>
            <a:r>
              <a:rPr lang="cs-CZ" sz="1000" dirty="0"/>
              <a:t> při trojmístné částce na barel sebrala 0,4 procenta, ukazují v analýze ekonomové </a:t>
            </a:r>
            <a:r>
              <a:rPr lang="cs-CZ" sz="1000" dirty="0" err="1"/>
              <a:t>Bloombergu</a:t>
            </a:r>
            <a:r>
              <a:rPr lang="cs-CZ" sz="1000" dirty="0"/>
              <a:t>. Tento odhad platí pro rok 2020, přičemž za výchozí situaci berou ekonomové částku 75 </a:t>
            </a:r>
            <a:r>
              <a:rPr lang="cs-CZ" sz="1000" dirty="0">
                <a:hlinkClick r:id="rId4" tooltip="Aktuální kurzy dolaru, grafy, vývoj a tendence"/>
              </a:rPr>
              <a:t>USD</a:t>
            </a:r>
            <a:r>
              <a:rPr lang="cs-CZ" sz="1000" dirty="0"/>
              <a:t>, což je zhruba nynější stav. Zhruba třetinu </a:t>
            </a:r>
            <a:r>
              <a:rPr lang="cs-CZ" sz="1000" dirty="0">
                <a:hlinkClick r:id="rId4" tooltip="Aktuální kurzy dolaru, grafy, vývoj a tendence"/>
              </a:rPr>
              <a:t>dolaru</a:t>
            </a:r>
            <a:r>
              <a:rPr lang="cs-CZ" sz="1000" dirty="0"/>
              <a:t> nad touto cenou dnes stojí barel severomořského Brentu, což je jeden z nejsledovanějších ukazatelů světových cen </a:t>
            </a:r>
            <a:r>
              <a:rPr lang="cs-CZ" sz="1000" dirty="0">
                <a:hlinkClick r:id="rId3" tooltip="Ropa - graf vývoje ceny"/>
              </a:rPr>
              <a:t>ropy</a:t>
            </a:r>
            <a:r>
              <a:rPr lang="cs-CZ" sz="1000" dirty="0"/>
              <a:t>.    Více na… </a:t>
            </a:r>
            <a:r>
              <a:rPr lang="cs-CZ" sz="1000" b="1" dirty="0">
                <a:solidFill>
                  <a:srgbClr val="FF0000"/>
                </a:solidFill>
                <a:hlinkClick r:id="rId7"/>
              </a:rPr>
              <a:t>https://www.kurzy.cz/zpravy/456253-jak-draha-musi-byt-ropa-aby-zasahla-svetovou-ekonomiku/</a:t>
            </a:r>
            <a:endParaRPr lang="cs-CZ" sz="1000" b="1" dirty="0">
              <a:solidFill>
                <a:srgbClr val="FF0000"/>
              </a:solidFill>
            </a:endParaRPr>
          </a:p>
          <a:p>
            <a:pPr algn="just"/>
            <a:endParaRPr lang="cs-CZ" sz="1000" b="1" dirty="0">
              <a:solidFill>
                <a:srgbClr val="FF0000"/>
              </a:solidFill>
            </a:endParaRPr>
          </a:p>
          <a:p>
            <a:pPr algn="just"/>
            <a:r>
              <a:rPr lang="cs-CZ" sz="1000" dirty="0"/>
              <a:t>!!!!!Vzestup až na 100 </a:t>
            </a:r>
            <a:r>
              <a:rPr lang="cs-CZ" sz="1000" dirty="0">
                <a:hlinkClick r:id="rId4" tooltip="Aktuální kurzy dolaru, grafy, vývoj a tendence"/>
              </a:rPr>
              <a:t>dolarů</a:t>
            </a:r>
            <a:r>
              <a:rPr lang="cs-CZ" sz="1000" dirty="0"/>
              <a:t> za barel je (už </a:t>
            </a:r>
            <a:r>
              <a:rPr lang="cs-CZ" sz="1000" b="1" dirty="0"/>
              <a:t>do léta</a:t>
            </a:r>
            <a:r>
              <a:rPr lang="cs-CZ" sz="1000" dirty="0"/>
              <a:t>!) možný i podle analytičky </a:t>
            </a:r>
            <a:r>
              <a:rPr lang="cs-CZ" sz="1000" dirty="0" err="1"/>
              <a:t>Helimy</a:t>
            </a:r>
            <a:r>
              <a:rPr lang="cs-CZ" sz="1000" dirty="0"/>
              <a:t> </a:t>
            </a:r>
            <a:r>
              <a:rPr lang="cs-CZ" sz="1000" dirty="0" err="1"/>
              <a:t>Croftové</a:t>
            </a:r>
            <a:r>
              <a:rPr lang="cs-CZ" sz="1000" dirty="0"/>
              <a:t> z RBC </a:t>
            </a:r>
            <a:r>
              <a:rPr lang="cs-CZ" sz="1000" dirty="0" err="1"/>
              <a:t>Capital</a:t>
            </a:r>
            <a:r>
              <a:rPr lang="cs-CZ" sz="1000" dirty="0"/>
              <a:t> </a:t>
            </a:r>
            <a:r>
              <a:rPr lang="cs-CZ" sz="1000" dirty="0" err="1"/>
              <a:t>Markets</a:t>
            </a:r>
            <a:r>
              <a:rPr lang="cs-CZ" sz="1000" dirty="0"/>
              <a:t>. Ta kromě Venezuely upozorňuje i na další tahy na politické šachovnici, které by se musely odehrát, aby </a:t>
            </a:r>
            <a:r>
              <a:rPr lang="cs-CZ" sz="1000" dirty="0">
                <a:hlinkClick r:id="rId3" tooltip="Ropa - graf vývoje ceny"/>
              </a:rPr>
              <a:t>ropa</a:t>
            </a:r>
            <a:r>
              <a:rPr lang="cs-CZ" sz="1000" dirty="0"/>
              <a:t> vystoupala takto vysoko. Jedním z nich je eskalace politického </a:t>
            </a:r>
            <a:r>
              <a:rPr lang="cs-CZ" sz="1000" b="1" dirty="0"/>
              <a:t>napětí kolem Íránu</a:t>
            </a:r>
            <a:r>
              <a:rPr lang="cs-CZ" sz="1000" dirty="0"/>
              <a:t>.!!!!</a:t>
            </a:r>
            <a:endParaRPr lang="cs-CZ" sz="1000" b="1" dirty="0">
              <a:solidFill>
                <a:srgbClr val="FF0000"/>
              </a:solidFill>
            </a:endParaRPr>
          </a:p>
          <a:p>
            <a:pPr algn="just"/>
            <a:endParaRPr lang="cs-CZ" sz="1000" b="1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38D8601-BCB6-4191-94BC-7FF20B5319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3580447"/>
            <a:ext cx="4420189" cy="262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27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F1DFFAE-C277-461E-A52B-D6ED3040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7879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6DFAF32-6C6B-4B9C-92A3-DFC59A56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821690"/>
          </a:xfrm>
          <a:prstGeom prst="rect">
            <a:avLst/>
          </a:prstGeom>
        </p:spPr>
      </p:pic>
      <p:sp>
        <p:nvSpPr>
          <p:cNvPr id="9" name="Zástupný symbol pro zápatí 6">
            <a:extLst>
              <a:ext uri="{FF2B5EF4-FFF2-40B4-BE49-F238E27FC236}">
                <a16:creationId xmlns:a16="http://schemas.microsoft.com/office/drawing/2014/main" id="{CD80BEEB-76B2-4EEA-93F8-C087145852F4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600" b="1">
                <a:solidFill>
                  <a:schemeClr val="bg1"/>
                </a:solidFill>
              </a:rPr>
              <a:t>www.inegt.cz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4FC719A5-7DE8-4A6E-B09F-86099152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11"/>
            <a:ext cx="10449098" cy="59208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cs-CZ" sz="1800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Aktuální informace k vývoji sledovaných komodit a kurzu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740406B-A799-45B8-819F-EF034CDE91B5}"/>
              </a:ext>
            </a:extLst>
          </p:cNvPr>
          <p:cNvSpPr/>
          <p:nvPr/>
        </p:nvSpPr>
        <p:spPr>
          <a:xfrm>
            <a:off x="838200" y="1868471"/>
            <a:ext cx="1068399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b="1" dirty="0"/>
              <a:t>Zadusí se USA vlastní ropou?</a:t>
            </a:r>
            <a:endParaRPr lang="cs-CZ" sz="1000" b="1" dirty="0"/>
          </a:p>
          <a:p>
            <a:pPr algn="just"/>
            <a:r>
              <a:rPr lang="cs-CZ" sz="1000" dirty="0"/>
              <a:t>Severomořská </a:t>
            </a:r>
            <a:r>
              <a:rPr lang="cs-CZ" sz="1000" dirty="0">
                <a:hlinkClick r:id="rId3" tooltip="Ropa - graf vývoje ceny"/>
              </a:rPr>
              <a:t>ropa</a:t>
            </a:r>
            <a:r>
              <a:rPr lang="cs-CZ" sz="1000" dirty="0"/>
              <a:t> </a:t>
            </a:r>
            <a:r>
              <a:rPr lang="cs-CZ" sz="1000" dirty="0">
                <a:hlinkClick r:id="rId3" tooltip="Ropa - graf vývoje ceny"/>
              </a:rPr>
              <a:t>Brent</a:t>
            </a:r>
            <a:r>
              <a:rPr lang="cs-CZ" sz="1000" dirty="0"/>
              <a:t> a americká </a:t>
            </a:r>
            <a:r>
              <a:rPr lang="cs-CZ" sz="1000" dirty="0">
                <a:hlinkClick r:id="rId3" tooltip="Ropa - graf vývoje ceny"/>
              </a:rPr>
              <a:t>ropa</a:t>
            </a:r>
            <a:r>
              <a:rPr lang="cs-CZ" sz="1000" dirty="0"/>
              <a:t> </a:t>
            </a:r>
            <a:r>
              <a:rPr lang="cs-CZ" sz="1000" dirty="0" err="1"/>
              <a:t>West</a:t>
            </a:r>
            <a:r>
              <a:rPr lang="cs-CZ" sz="1000" dirty="0"/>
              <a:t> Texas </a:t>
            </a:r>
            <a:r>
              <a:rPr lang="cs-CZ" sz="1000" dirty="0" err="1"/>
              <a:t>Intermediate</a:t>
            </a:r>
            <a:r>
              <a:rPr lang="cs-CZ" sz="1000" dirty="0"/>
              <a:t> jsou nejsledovanějšími ukazateli cen </a:t>
            </a:r>
            <a:r>
              <a:rPr lang="cs-CZ" sz="1000" dirty="0">
                <a:hlinkClick r:id="rId3" tooltip="Ropa - graf vývoje ceny"/>
              </a:rPr>
              <a:t>ropy</a:t>
            </a:r>
            <a:r>
              <a:rPr lang="cs-CZ" sz="1000" dirty="0"/>
              <a:t> na světě. Obvykle se jejich ceny pohybují ruku v ruce. Teď však </a:t>
            </a:r>
            <a:r>
              <a:rPr lang="cs-CZ" sz="1000" dirty="0">
                <a:hlinkClick r:id="rId3" tooltip="Ropa - graf vývoje ceny"/>
              </a:rPr>
              <a:t>Brent</a:t>
            </a:r>
            <a:r>
              <a:rPr lang="cs-CZ" sz="1000" dirty="0"/>
              <a:t> získává nad svým americkým blížencem navrch. Důvod? Americké ropovody, které zahlcuje bující americká produkce.</a:t>
            </a:r>
          </a:p>
          <a:p>
            <a:pPr algn="just"/>
            <a:r>
              <a:rPr lang="cs-CZ" sz="1000" dirty="0"/>
              <a:t>Projevem je narůstající rozdíl mezi cenami </a:t>
            </a:r>
            <a:r>
              <a:rPr lang="cs-CZ" sz="1000" dirty="0">
                <a:hlinkClick r:id="rId4" tooltip="WTI Crude Oil Ropa"/>
              </a:rPr>
              <a:t>WTI</a:t>
            </a:r>
            <a:r>
              <a:rPr lang="cs-CZ" sz="1000" dirty="0"/>
              <a:t> a Brentu, takzvaný </a:t>
            </a:r>
            <a:r>
              <a:rPr lang="cs-CZ" sz="1000" dirty="0">
                <a:hlinkClick r:id="rId3" tooltip="Ropa - graf vývoje ceny"/>
              </a:rPr>
              <a:t>Brent</a:t>
            </a:r>
            <a:r>
              <a:rPr lang="cs-CZ" sz="1000" dirty="0"/>
              <a:t>-</a:t>
            </a:r>
            <a:r>
              <a:rPr lang="cs-CZ" sz="1000" dirty="0">
                <a:hlinkClick r:id="rId4" tooltip="WTI Crude Oil Ropa"/>
              </a:rPr>
              <a:t>WTI</a:t>
            </a:r>
            <a:r>
              <a:rPr lang="cs-CZ" sz="1000" dirty="0"/>
              <a:t> spread. Tento ukazatel se ve čtvrtek dostal na nejvyšší hodnoty za poslední tři roky, konkrétně nad 11 </a:t>
            </a:r>
            <a:r>
              <a:rPr lang="cs-CZ" sz="1000" dirty="0">
                <a:hlinkClick r:id="rId5" tooltip="Aktuální kurzy dolaru, grafy, vývoj a tendence"/>
              </a:rPr>
              <a:t>dolarů</a:t>
            </a:r>
            <a:r>
              <a:rPr lang="cs-CZ" sz="1000" dirty="0"/>
              <a:t> na barel. Konkrétně srpnový spread </a:t>
            </a:r>
            <a:r>
              <a:rPr lang="cs-CZ" sz="1000" dirty="0">
                <a:hlinkClick r:id="rId3" tooltip="Ropa - graf vývoje ceny"/>
              </a:rPr>
              <a:t>Brent</a:t>
            </a:r>
            <a:r>
              <a:rPr lang="cs-CZ" sz="1000" dirty="0"/>
              <a:t>-</a:t>
            </a:r>
            <a:r>
              <a:rPr lang="cs-CZ" sz="1000" dirty="0">
                <a:hlinkClick r:id="rId4" tooltip="WTI Crude Oil Ropa"/>
              </a:rPr>
              <a:t>WTI</a:t>
            </a:r>
            <a:r>
              <a:rPr lang="cs-CZ" sz="1000" dirty="0"/>
              <a:t> se ve čtvrtek obchodoval až na 11,66 </a:t>
            </a:r>
            <a:r>
              <a:rPr lang="cs-CZ" sz="1000" dirty="0">
                <a:hlinkClick r:id="rId5" tooltip="Aktuální kurzy dolaru, grafy, vývoj a tendence"/>
              </a:rPr>
              <a:t>USD</a:t>
            </a:r>
            <a:r>
              <a:rPr lang="cs-CZ" sz="1000" dirty="0"/>
              <a:t> na barel, nedaleko tří let starého maxima 13,06 </a:t>
            </a:r>
            <a:r>
              <a:rPr lang="cs-CZ" sz="1000" dirty="0">
                <a:hlinkClick r:id="rId5" tooltip="Aktuální kurzy dolaru, grafy, vývoj a tendence"/>
              </a:rPr>
              <a:t>USD</a:t>
            </a:r>
            <a:r>
              <a:rPr lang="cs-CZ" sz="1000" dirty="0"/>
              <a:t>/barel. Ještě na začátku května byl přitom barel Brentu jenom o 5 </a:t>
            </a:r>
            <a:r>
              <a:rPr lang="cs-CZ" sz="1000" dirty="0">
                <a:hlinkClick r:id="rId5" tooltip="Aktuální kurzy dolaru, grafy, vývoj a tendence"/>
              </a:rPr>
              <a:t>dolarů</a:t>
            </a:r>
            <a:r>
              <a:rPr lang="cs-CZ" sz="1000" dirty="0"/>
              <a:t> dražší než </a:t>
            </a:r>
            <a:r>
              <a:rPr lang="cs-CZ" sz="1000" dirty="0">
                <a:hlinkClick r:id="rId4" tooltip="WTI Crude Oil Ropa"/>
              </a:rPr>
              <a:t>WTI</a:t>
            </a:r>
            <a:r>
              <a:rPr lang="cs-CZ" sz="1000" dirty="0"/>
              <a:t>. Více na…</a:t>
            </a:r>
            <a:r>
              <a:rPr lang="cs-CZ" sz="1000" b="1" dirty="0">
                <a:solidFill>
                  <a:srgbClr val="FF0000"/>
                </a:solidFill>
              </a:rPr>
              <a:t>https://www.kurzy.cz/zpravy/456807-zadusi-se-usa-vlastni-ropou/</a:t>
            </a:r>
          </a:p>
          <a:p>
            <a:endParaRPr lang="es-ES" sz="1000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91671771-C8B0-4E82-8364-93A344A434EC}"/>
              </a:ext>
            </a:extLst>
          </p:cNvPr>
          <p:cNvSpPr/>
          <p:nvPr/>
        </p:nvSpPr>
        <p:spPr>
          <a:xfrm>
            <a:off x="838200" y="3152001"/>
            <a:ext cx="1068399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USA ode dneška uvalí cla (zruší výjimku) na dovoz hliníku a oceli z Kanady, Mexika a EU</a:t>
            </a:r>
          </a:p>
          <a:p>
            <a:r>
              <a:rPr lang="cs-CZ" sz="1000" dirty="0"/>
              <a:t>USA ve čtvrtek oznámily, že od pátku 1. června uvalí cla na dovoz hliníku (ve výši 10 %) a oceli (25 %) z Kanady, Mexika a </a:t>
            </a:r>
            <a:r>
              <a:rPr lang="cs-CZ" sz="1000" dirty="0">
                <a:hlinkClick r:id="rId6" tooltip="Evropa"/>
              </a:rPr>
              <a:t>Evropské unie</a:t>
            </a:r>
            <a:r>
              <a:rPr lang="cs-CZ" sz="1000" dirty="0"/>
              <a:t>. Spojené státy tak zruší výjimku, kterou v březnu těmto zemím udělil. EU zvažuje, že zavede odvetná opatření. </a:t>
            </a:r>
            <a:endParaRPr lang="es-ES" sz="1000" b="1" dirty="0"/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927FA051-6909-4977-A6A5-11789A367BAC}"/>
              </a:ext>
            </a:extLst>
          </p:cNvPr>
          <p:cNvSpPr/>
          <p:nvPr/>
        </p:nvSpPr>
        <p:spPr>
          <a:xfrm>
            <a:off x="838200" y="3983732"/>
            <a:ext cx="10683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Dlouhé stráně letos čekají opravy a modernizace za více než 200 mil. Kč</a:t>
            </a:r>
          </a:p>
          <a:p>
            <a:pPr algn="just"/>
            <a:r>
              <a:rPr lang="cs-CZ" sz="1000" dirty="0"/>
              <a:t>Více než 200 milionů korun investuje v druhém letošním pololetí energetická společnost ČEZ do modernizace a oprav vodní </a:t>
            </a:r>
            <a:r>
              <a:rPr lang="cs-CZ" sz="1000" dirty="0">
                <a:hlinkClick r:id="rId7"/>
              </a:rPr>
              <a:t>přečerpávací elektrárny</a:t>
            </a:r>
            <a:r>
              <a:rPr lang="cs-CZ" sz="1000" dirty="0"/>
              <a:t> Dlouhé stráně na Šumpersku, která kvůli tomu bude od 9. července do 10. září celá mimo provoz. Pro turisty bude elektrárna včetně okolí i v době odstávky přístupná, řekl dnes ČTK mluvčí Skupiny ČEZ Vladislav Sobol.  Více na…</a:t>
            </a:r>
            <a:r>
              <a:rPr lang="cs-CZ" sz="1000" b="1" dirty="0">
                <a:solidFill>
                  <a:srgbClr val="FF0000"/>
                </a:solidFill>
              </a:rPr>
              <a:t>http://oenergetice.cz/elektrina/dlouhe-strane-letos-cekaji-opravy-a-modernizace-za-vice-nez-200-mil-kc/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BCC4AA10-BDCF-4511-8A58-AC9B047433F5}"/>
              </a:ext>
            </a:extLst>
          </p:cNvPr>
          <p:cNvSpPr/>
          <p:nvPr/>
        </p:nvSpPr>
        <p:spPr>
          <a:xfrm>
            <a:off x="838200" y="4990691"/>
            <a:ext cx="10683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Růst ceny emisní povolenky překvapil analytiky, upravili tři měsíce staré predikce</a:t>
            </a:r>
          </a:p>
          <a:p>
            <a:pPr algn="just"/>
            <a:r>
              <a:rPr lang="cs-CZ" sz="1000" dirty="0"/>
              <a:t>Analytici </a:t>
            </a:r>
            <a:r>
              <a:rPr lang="cs-CZ" sz="1000" dirty="0">
                <a:hlinkClick r:id="rId8"/>
              </a:rPr>
              <a:t>oslovení agenturou Reuters</a:t>
            </a:r>
            <a:r>
              <a:rPr lang="cs-CZ" sz="1000" dirty="0"/>
              <a:t> podstatně navýšili očekávané průměrné roční ceny emisních povolenek v letošním a následujících dvou letech. Na tento rok očekávají ceny ve výši 11,51 EUR/t, na rok 2019 pak 13,86 EUR/t. Na vině je podle nich zejména přicházející opatření v podobě </a:t>
            </a:r>
            <a:r>
              <a:rPr lang="cs-CZ" sz="1000" dirty="0">
                <a:hlinkClick r:id="rId9"/>
              </a:rPr>
              <a:t>rezervy tržní stability</a:t>
            </a:r>
            <a:r>
              <a:rPr lang="cs-CZ" sz="1000" dirty="0"/>
              <a:t> a ohlášení Velké Británie, že bude účastníkem trhu </a:t>
            </a:r>
            <a:r>
              <a:rPr lang="cs-CZ" sz="1000" dirty="0">
                <a:hlinkClick r:id="rId10"/>
              </a:rPr>
              <a:t>nejméně do konce roku 2020</a:t>
            </a:r>
            <a:r>
              <a:rPr lang="cs-CZ" sz="1000" dirty="0"/>
              <a:t>.</a:t>
            </a:r>
          </a:p>
          <a:p>
            <a:pPr algn="just"/>
            <a:r>
              <a:rPr lang="cs-CZ" sz="1000" dirty="0"/>
              <a:t>V návaznosti na vývoj </a:t>
            </a:r>
            <a:r>
              <a:rPr lang="cs-CZ" sz="1000" dirty="0">
                <a:hlinkClick r:id="rId11"/>
              </a:rPr>
              <a:t>na evropském trhu s emisními povolenkami</a:t>
            </a:r>
            <a:r>
              <a:rPr lang="cs-CZ" sz="1000" dirty="0"/>
              <a:t> upravují analytici svoje předchozí predikce. Své názory přehodnotili poté, co cena povolenky překročila až 14 EUR/t, přičemž i do budoucna se dá očekávat spíš nárůst ceny než pokles. Více na…</a:t>
            </a:r>
            <a:r>
              <a:rPr lang="cs-CZ" sz="1000" b="1" dirty="0">
                <a:solidFill>
                  <a:srgbClr val="FF0000"/>
                </a:solidFill>
              </a:rPr>
              <a:t>http://oenergetice.cz/emise-co2/rust-ceny-emisni-povolenky-prekvapil-analytiky-upravili-tri-mesice-stare-predikce/</a:t>
            </a:r>
          </a:p>
        </p:txBody>
      </p:sp>
    </p:spTree>
    <p:extLst>
      <p:ext uri="{BB962C8B-B14F-4D97-AF65-F5344CB8AC3E}">
        <p14:creationId xmlns:p14="http://schemas.microsoft.com/office/powerpoint/2010/main" val="226040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DF1DFFAE-C277-461E-A52B-D6ED30407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78792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6DFAF32-6C6B-4B9C-92A3-DFC59A560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51" y="273685"/>
            <a:ext cx="2704195" cy="821690"/>
          </a:xfrm>
          <a:prstGeom prst="rect">
            <a:avLst/>
          </a:prstGeom>
        </p:spPr>
      </p:pic>
      <p:sp>
        <p:nvSpPr>
          <p:cNvPr id="9" name="Zástupný symbol pro zápatí 6">
            <a:extLst>
              <a:ext uri="{FF2B5EF4-FFF2-40B4-BE49-F238E27FC236}">
                <a16:creationId xmlns:a16="http://schemas.microsoft.com/office/drawing/2014/main" id="{CD80BEEB-76B2-4EEA-93F8-C087145852F4}"/>
              </a:ext>
            </a:extLst>
          </p:cNvPr>
          <p:cNvSpPr txBox="1">
            <a:spLocks/>
          </p:cNvSpPr>
          <p:nvPr/>
        </p:nvSpPr>
        <p:spPr>
          <a:xfrm>
            <a:off x="0" y="6492875"/>
            <a:ext cx="12192000" cy="365125"/>
          </a:xfrm>
          <a:prstGeom prst="rect">
            <a:avLst/>
          </a:prstGeom>
          <a:solidFill>
            <a:srgbClr val="00B0F0"/>
          </a:solidFill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sz="1600" b="1">
                <a:solidFill>
                  <a:schemeClr val="bg1"/>
                </a:solidFill>
              </a:rPr>
              <a:t>www.inegt.cz</a:t>
            </a:r>
            <a:endParaRPr lang="cs-CZ" sz="1600" b="1" dirty="0">
              <a:solidFill>
                <a:schemeClr val="bg1"/>
              </a:solidFill>
            </a:endParaRPr>
          </a:p>
        </p:txBody>
      </p:sp>
      <p:sp>
        <p:nvSpPr>
          <p:cNvPr id="18" name="Nadpis 1">
            <a:extLst>
              <a:ext uri="{FF2B5EF4-FFF2-40B4-BE49-F238E27FC236}">
                <a16:creationId xmlns:a16="http://schemas.microsoft.com/office/drawing/2014/main" id="{4FC719A5-7DE8-4A6E-B09F-86099152D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92111"/>
            <a:ext cx="10449098" cy="592080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cs-CZ" sz="1800" i="1" dirty="0">
                <a:solidFill>
                  <a:srgbClr val="00B0F0"/>
                </a:solidFill>
                <a:latin typeface="+mn-lt"/>
                <a:ea typeface="+mn-ea"/>
                <a:cs typeface="+mn-cs"/>
              </a:rPr>
              <a:t>Aktuální informace k energetice obecně: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E740406B-A799-45B8-819F-EF034CDE91B5}"/>
              </a:ext>
            </a:extLst>
          </p:cNvPr>
          <p:cNvSpPr/>
          <p:nvPr/>
        </p:nvSpPr>
        <p:spPr>
          <a:xfrm>
            <a:off x="838200" y="1884191"/>
            <a:ext cx="1068399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Drzost šmejdů nezná mezí. Jejich nový trik je zatím nejzákeřnější</a:t>
            </a:r>
          </a:p>
          <a:p>
            <a:r>
              <a:rPr lang="cs-CZ" sz="1000" dirty="0"/>
              <a:t>Vynalézavost tzv. energetických šmejdů snad nezná mezí. Přišly s úplně novou taktikou, která má připravit lidi o peníze. Začali se totiž vydávat za inspektory České obchodní inspekce (ČOI).</a:t>
            </a:r>
          </a:p>
          <a:p>
            <a:r>
              <a:rPr lang="cs-CZ" sz="1000" dirty="0"/>
              <a:t>Zákeřný trik začali tzv. šmejdi praktikovat teprve v posledních dnech. Zazvoní u vás doma, vydávají se za inspektory a tvrdí, že vám přišli zkontrolovat účet za </a:t>
            </a:r>
            <a:r>
              <a:rPr lang="cs-CZ" sz="1000" dirty="0">
                <a:hlinkClick r:id="rId3" tooltip="Energie - srovnání cen energií"/>
              </a:rPr>
              <a:t>energie</a:t>
            </a:r>
            <a:r>
              <a:rPr lang="cs-CZ" sz="1000" dirty="0"/>
              <a:t>. Samozřejmě pod záminkou, že vám chtějí sehnat výhodnějšího dodavatele. Více na…</a:t>
            </a:r>
            <a:r>
              <a:rPr lang="cs-CZ" sz="1000" b="1" dirty="0">
                <a:solidFill>
                  <a:srgbClr val="FF0000"/>
                </a:solidFill>
              </a:rPr>
              <a:t>https://www.kurzy.cz/zpravy/456758-drzost-smejdu-nezna-mezi-jejich-novy-trik-je-zatim-nejzakernejsi/</a:t>
            </a:r>
          </a:p>
          <a:p>
            <a:endParaRPr lang="es-ES" sz="1000" b="1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F8631E5-8306-4B61-8031-F8A057A681A0}"/>
              </a:ext>
            </a:extLst>
          </p:cNvPr>
          <p:cNvSpPr/>
          <p:nvPr/>
        </p:nvSpPr>
        <p:spPr>
          <a:xfrm>
            <a:off x="838200" y="2745965"/>
            <a:ext cx="106839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ČEZ zdraží elektřinu a změní obchodní podmínky. Jeho odběratelé mohou odejít do 21. května</a:t>
            </a:r>
          </a:p>
          <a:p>
            <a:r>
              <a:rPr lang="cs-CZ" sz="1000" dirty="0"/>
              <a:t>Energetický gigant ČEZ od 1. 6. změní všem zákazníkům obchodní podmínky a těm, kteří nemají zafixovanou cenu, zvýší ceny elektřiny v průměru o 4 %. Pokud se to odběratelům ČEZ nebude líbit, mají šanci odejít do 10 dnů před účinností ohlášených změn bez jakékoli sankce. To znamená nejpozději do 21. května. Strhne ČEZ k zdražení i další dodavatele?  Více na…</a:t>
            </a:r>
            <a:r>
              <a:rPr lang="cs-CZ" sz="1000" b="1" dirty="0">
                <a:solidFill>
                  <a:srgbClr val="FF0000"/>
                </a:solidFill>
              </a:rPr>
              <a:t>https://www.elektrina.cz/cez-zdrazeni-elektriny-2018-a-zmena-obchodnich-podminek</a:t>
            </a:r>
            <a:endParaRPr lang="es-ES" sz="1000" b="1" dirty="0">
              <a:solidFill>
                <a:srgbClr val="FF0000"/>
              </a:solidFill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6A9ABAFE-E8C8-4BBB-844B-80CF03A89DDF}"/>
              </a:ext>
            </a:extLst>
          </p:cNvPr>
          <p:cNvSpPr/>
          <p:nvPr/>
        </p:nvSpPr>
        <p:spPr>
          <a:xfrm>
            <a:off x="838200" y="3515860"/>
            <a:ext cx="106839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PRE oznamuje zdražování elektřiny svým klientům od 1.7.2018</a:t>
            </a:r>
          </a:p>
          <a:p>
            <a:r>
              <a:rPr lang="cs-CZ" sz="1000" b="1" i="1" dirty="0"/>
              <a:t>Text oznamovacího dopisu PRE:</a:t>
            </a:r>
          </a:p>
          <a:p>
            <a:pPr algn="just"/>
            <a:r>
              <a:rPr lang="cs-CZ" sz="1000" dirty="0"/>
              <a:t>Vážená paní, vážený pane,</a:t>
            </a:r>
          </a:p>
          <a:p>
            <a:pPr algn="just"/>
            <a:r>
              <a:rPr lang="cs-CZ" sz="1000" dirty="0"/>
              <a:t>v uplynulých třech letech jsme zachovali ceny elektřiny v nezměněné podobě a zajištovali pro Vás stabilní dodávku elektřiny a kvalitní zákaznický servis.</a:t>
            </a:r>
          </a:p>
          <a:p>
            <a:pPr algn="just"/>
            <a:r>
              <a:rPr lang="cs-CZ" sz="1000" dirty="0"/>
              <a:t>Nyní však musíme reagovat na aktuální vývoj cen elektřiny na světových trzích a přistoupit k úpravě našeho ceníku. Jen tak budeme moci zachovat vysoký standard poskytovaných služeb.</a:t>
            </a:r>
          </a:p>
          <a:p>
            <a:pPr algn="just"/>
            <a:r>
              <a:rPr lang="cs-CZ" sz="1000" dirty="0"/>
              <a:t>Pro lepší orientaci najdete na druhé straně přehled Vašich odběrných míst, kterých se úprava týká, včetně data její účinnosti.</a:t>
            </a:r>
          </a:p>
          <a:p>
            <a:pPr algn="just"/>
            <a:endParaRPr lang="cs-CZ" sz="1000" b="1" dirty="0"/>
          </a:p>
          <a:p>
            <a:pPr algn="just"/>
            <a:r>
              <a:rPr lang="cs-CZ" sz="1000" b="1" dirty="0"/>
              <a:t>Ujišťujeme Vás, že se budeme i do budoucna snažit udržet ceny na stabilní úrovni. Dekujeme Vám za Vaši dosavadní </a:t>
            </a:r>
            <a:r>
              <a:rPr lang="cs-CZ" sz="1000" b="1" dirty="0" err="1"/>
              <a:t>prízeň</a:t>
            </a:r>
            <a:r>
              <a:rPr lang="cs-CZ" sz="1000" b="1" dirty="0"/>
              <a:t> a doufáme, že budete i nadále naším spokojeným zákazníkem.</a:t>
            </a:r>
          </a:p>
          <a:p>
            <a:pPr algn="just"/>
            <a:r>
              <a:rPr lang="cs-CZ" sz="1000" dirty="0"/>
              <a:t>S pozdravem</a:t>
            </a:r>
          </a:p>
          <a:p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411730054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8908</TotalTime>
  <Words>1057</Words>
  <Application>Microsoft Office PowerPoint</Application>
  <PresentationFormat>Širokoúhlá obrazovka</PresentationFormat>
  <Paragraphs>41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Prezentace aplikace PowerPoint</vt:lpstr>
      <vt:lpstr>               Vývoj cen elektřiny             Vývoj cen Emisních povolenek CO2,ROPY, UHLÍ</vt:lpstr>
      <vt:lpstr>Vývoj cen zemního plynu          Vývoj kurzu</vt:lpstr>
      <vt:lpstr>Aktuální informace k vývoji sledovaných komodit a kurzu</vt:lpstr>
      <vt:lpstr>Aktuální informace k vývoji sledovaných komodit a kurzu</vt:lpstr>
      <vt:lpstr>Aktuální informace k energetice obecně: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Břetislav Novosad</cp:lastModifiedBy>
  <cp:revision>63</cp:revision>
  <cp:lastPrinted>2018-04-04T06:17:48Z</cp:lastPrinted>
  <dcterms:created xsi:type="dcterms:W3CDTF">2018-02-06T14:51:16Z</dcterms:created>
  <dcterms:modified xsi:type="dcterms:W3CDTF">2018-06-03T22:07:57Z</dcterms:modified>
</cp:coreProperties>
</file>